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70" r:id="rId8"/>
    <p:sldId id="284" r:id="rId9"/>
    <p:sldId id="261" r:id="rId10"/>
    <p:sldId id="280" r:id="rId11"/>
    <p:sldId id="281" r:id="rId12"/>
    <p:sldId id="282" r:id="rId13"/>
    <p:sldId id="288" r:id="rId14"/>
    <p:sldId id="277" r:id="rId15"/>
    <p:sldId id="279" r:id="rId16"/>
    <p:sldId id="273" r:id="rId17"/>
    <p:sldId id="289" r:id="rId18"/>
    <p:sldId id="264" r:id="rId19"/>
    <p:sldId id="265" r:id="rId20"/>
    <p:sldId id="290" r:id="rId21"/>
    <p:sldId id="266" r:id="rId22"/>
    <p:sldId id="291" r:id="rId23"/>
    <p:sldId id="267" r:id="rId24"/>
    <p:sldId id="294" r:id="rId25"/>
    <p:sldId id="286" r:id="rId26"/>
    <p:sldId id="287" r:id="rId27"/>
    <p:sldId id="293" r:id="rId28"/>
    <p:sldId id="292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5271C46-9B75-4BF5-BCB6-3E1A06D693AE}">
          <p14:sldIdLst>
            <p14:sldId id="256"/>
            <p14:sldId id="257"/>
            <p14:sldId id="258"/>
            <p14:sldId id="259"/>
            <p14:sldId id="260"/>
            <p14:sldId id="283"/>
            <p14:sldId id="270"/>
            <p14:sldId id="284"/>
            <p14:sldId id="261"/>
            <p14:sldId id="280"/>
            <p14:sldId id="281"/>
            <p14:sldId id="282"/>
            <p14:sldId id="288"/>
            <p14:sldId id="277"/>
            <p14:sldId id="279"/>
            <p14:sldId id="273"/>
            <p14:sldId id="289"/>
            <p14:sldId id="264"/>
            <p14:sldId id="265"/>
            <p14:sldId id="290"/>
            <p14:sldId id="266"/>
            <p14:sldId id="291"/>
            <p14:sldId id="267"/>
            <p14:sldId id="294"/>
            <p14:sldId id="286"/>
            <p14:sldId id="287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81984-5B84-4970-8447-2B456B8C58D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75F6A3A-9A51-4DF3-8A57-9AEB0739425C}">
      <dgm:prSet phldrT="[Текст]"/>
      <dgm:spPr/>
      <dgm:t>
        <a:bodyPr anchor="t" anchorCtr="0"/>
        <a:lstStyle/>
        <a:p>
          <a:r>
            <a:rPr lang="ru-RU" dirty="0"/>
            <a:t> </a:t>
          </a:r>
        </a:p>
      </dgm:t>
    </dgm:pt>
    <dgm:pt modelId="{203596AF-4F49-40BA-B1E1-11BDD34B512E}" type="parTrans" cxnId="{017518C9-1619-4B19-AA03-86BA999BA287}">
      <dgm:prSet/>
      <dgm:spPr/>
      <dgm:t>
        <a:bodyPr/>
        <a:lstStyle/>
        <a:p>
          <a:endParaRPr lang="ru-RU"/>
        </a:p>
      </dgm:t>
    </dgm:pt>
    <dgm:pt modelId="{A056157B-3867-49A4-9195-F3A4F3FBBA8E}" type="sibTrans" cxnId="{017518C9-1619-4B19-AA03-86BA999BA287}">
      <dgm:prSet/>
      <dgm:spPr/>
      <dgm:t>
        <a:bodyPr/>
        <a:lstStyle/>
        <a:p>
          <a:endParaRPr lang="ru-RU"/>
        </a:p>
      </dgm:t>
    </dgm:pt>
    <dgm:pt modelId="{3A252E36-3D7E-49E5-B812-EE4CACF0D5CF}" type="pres">
      <dgm:prSet presAssocID="{EAB81984-5B84-4970-8447-2B456B8C58DF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F6D50B3-578A-4EA0-A5A0-492FA729F6ED}" type="pres">
      <dgm:prSet presAssocID="{B75F6A3A-9A51-4DF3-8A57-9AEB0739425C}" presName="composite" presStyleCnt="0"/>
      <dgm:spPr/>
    </dgm:pt>
    <dgm:pt modelId="{B29ABF60-EC0F-45AD-A90E-9C76D15C2F14}" type="pres">
      <dgm:prSet presAssocID="{B75F6A3A-9A51-4DF3-8A57-9AEB0739425C}" presName="rect2" presStyleLbl="revTx" presStyleIdx="0" presStyleCnt="1" custScaleX="52906" custScaleY="78168" custLinFactY="194313" custLinFactNeighborX="90322" custLinFactNeighborY="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EB78D8-69FF-471D-8FEB-71388C442F55}" type="pres">
      <dgm:prSet presAssocID="{B75F6A3A-9A51-4DF3-8A57-9AEB0739425C}" presName="rect1" presStyleLbl="alignImgPlace1" presStyleIdx="0" presStyleCnt="1" custScaleX="398658" custScaleY="70730" custLinFactNeighborX="-9691" custLinFactNeighborY="-14326"/>
      <dgm:spPr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  <a:ln>
          <a:noFill/>
        </a:ln>
      </dgm:spPr>
    </dgm:pt>
  </dgm:ptLst>
  <dgm:cxnLst>
    <dgm:cxn modelId="{017518C9-1619-4B19-AA03-86BA999BA287}" srcId="{EAB81984-5B84-4970-8447-2B456B8C58DF}" destId="{B75F6A3A-9A51-4DF3-8A57-9AEB0739425C}" srcOrd="0" destOrd="0" parTransId="{203596AF-4F49-40BA-B1E1-11BDD34B512E}" sibTransId="{A056157B-3867-49A4-9195-F3A4F3FBBA8E}"/>
    <dgm:cxn modelId="{1CEAA455-5BF4-4666-95B8-390900AB8124}" type="presOf" srcId="{EAB81984-5B84-4970-8447-2B456B8C58DF}" destId="{3A252E36-3D7E-49E5-B812-EE4CACF0D5CF}" srcOrd="0" destOrd="0" presId="urn:microsoft.com/office/officeart/2008/layout/PictureGrid"/>
    <dgm:cxn modelId="{147A14B3-96E8-4139-969B-9DB1BCB4D95E}" type="presOf" srcId="{B75F6A3A-9A51-4DF3-8A57-9AEB0739425C}" destId="{B29ABF60-EC0F-45AD-A90E-9C76D15C2F14}" srcOrd="0" destOrd="0" presId="urn:microsoft.com/office/officeart/2008/layout/PictureGrid"/>
    <dgm:cxn modelId="{D3458AFA-605E-43EE-8C8A-0E0C1E3CD931}" type="presParOf" srcId="{3A252E36-3D7E-49E5-B812-EE4CACF0D5CF}" destId="{CF6D50B3-578A-4EA0-A5A0-492FA729F6ED}" srcOrd="0" destOrd="0" presId="urn:microsoft.com/office/officeart/2008/layout/PictureGrid"/>
    <dgm:cxn modelId="{9835F3F3-3E30-4AC4-AD89-BC095FA9A878}" type="presParOf" srcId="{CF6D50B3-578A-4EA0-A5A0-492FA729F6ED}" destId="{B29ABF60-EC0F-45AD-A90E-9C76D15C2F14}" srcOrd="0" destOrd="0" presId="urn:microsoft.com/office/officeart/2008/layout/PictureGrid"/>
    <dgm:cxn modelId="{70FA379F-7827-49B9-806E-1FD72CAE8F89}" type="presParOf" srcId="{CF6D50B3-578A-4EA0-A5A0-492FA729F6ED}" destId="{61EB78D8-69FF-471D-8FEB-71388C442F55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B81984-5B84-4970-8447-2B456B8C58D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75F6A3A-9A51-4DF3-8A57-9AEB0739425C}">
      <dgm:prSet phldrT="[Текст]"/>
      <dgm:spPr/>
      <dgm:t>
        <a:bodyPr anchor="t" anchorCtr="0"/>
        <a:lstStyle/>
        <a:p>
          <a:r>
            <a:rPr lang="ru-RU" dirty="0"/>
            <a:t> </a:t>
          </a:r>
        </a:p>
      </dgm:t>
    </dgm:pt>
    <dgm:pt modelId="{203596AF-4F49-40BA-B1E1-11BDD34B512E}" type="parTrans" cxnId="{017518C9-1619-4B19-AA03-86BA999BA287}">
      <dgm:prSet/>
      <dgm:spPr/>
      <dgm:t>
        <a:bodyPr/>
        <a:lstStyle/>
        <a:p>
          <a:endParaRPr lang="ru-RU"/>
        </a:p>
      </dgm:t>
    </dgm:pt>
    <dgm:pt modelId="{A056157B-3867-49A4-9195-F3A4F3FBBA8E}" type="sibTrans" cxnId="{017518C9-1619-4B19-AA03-86BA999BA287}">
      <dgm:prSet/>
      <dgm:spPr/>
      <dgm:t>
        <a:bodyPr/>
        <a:lstStyle/>
        <a:p>
          <a:endParaRPr lang="ru-RU"/>
        </a:p>
      </dgm:t>
    </dgm:pt>
    <dgm:pt modelId="{3A252E36-3D7E-49E5-B812-EE4CACF0D5CF}" type="pres">
      <dgm:prSet presAssocID="{EAB81984-5B84-4970-8447-2B456B8C58DF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F6D50B3-578A-4EA0-A5A0-492FA729F6ED}" type="pres">
      <dgm:prSet presAssocID="{B75F6A3A-9A51-4DF3-8A57-9AEB0739425C}" presName="composite" presStyleCnt="0"/>
      <dgm:spPr/>
    </dgm:pt>
    <dgm:pt modelId="{B29ABF60-EC0F-45AD-A90E-9C76D15C2F14}" type="pres">
      <dgm:prSet presAssocID="{B75F6A3A-9A51-4DF3-8A57-9AEB0739425C}" presName="rect2" presStyleLbl="revTx" presStyleIdx="0" presStyleCnt="1" custScaleX="52906" custScaleY="78168" custLinFactY="194313" custLinFactNeighborX="90322" custLinFactNeighborY="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EB78D8-69FF-471D-8FEB-71388C442F55}" type="pres">
      <dgm:prSet presAssocID="{B75F6A3A-9A51-4DF3-8A57-9AEB0739425C}" presName="rect1" presStyleLbl="alignImgPlace1" presStyleIdx="0" presStyleCnt="1" custScaleX="398658" custScaleY="70730" custLinFactNeighborX="-9691" custLinFactNeighborY="-14326"/>
      <dgm:spPr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  <a:ln>
          <a:noFill/>
        </a:ln>
      </dgm:spPr>
    </dgm:pt>
  </dgm:ptLst>
  <dgm:cxnLst>
    <dgm:cxn modelId="{017518C9-1619-4B19-AA03-86BA999BA287}" srcId="{EAB81984-5B84-4970-8447-2B456B8C58DF}" destId="{B75F6A3A-9A51-4DF3-8A57-9AEB0739425C}" srcOrd="0" destOrd="0" parTransId="{203596AF-4F49-40BA-B1E1-11BDD34B512E}" sibTransId="{A056157B-3867-49A4-9195-F3A4F3FBBA8E}"/>
    <dgm:cxn modelId="{1A75CEC0-6C0D-8245-A5B9-0843AEC4F637}" type="presOf" srcId="{B75F6A3A-9A51-4DF3-8A57-9AEB0739425C}" destId="{B29ABF60-EC0F-45AD-A90E-9C76D15C2F14}" srcOrd="0" destOrd="0" presId="urn:microsoft.com/office/officeart/2008/layout/PictureGrid"/>
    <dgm:cxn modelId="{D1F1D3DA-B004-E54A-89C9-4CC9BF8FC564}" type="presOf" srcId="{EAB81984-5B84-4970-8447-2B456B8C58DF}" destId="{3A252E36-3D7E-49E5-B812-EE4CACF0D5CF}" srcOrd="0" destOrd="0" presId="urn:microsoft.com/office/officeart/2008/layout/PictureGrid"/>
    <dgm:cxn modelId="{9FE98B7C-6311-1B44-8766-4A8B734193B7}" type="presParOf" srcId="{3A252E36-3D7E-49E5-B812-EE4CACF0D5CF}" destId="{CF6D50B3-578A-4EA0-A5A0-492FA729F6ED}" srcOrd="0" destOrd="0" presId="urn:microsoft.com/office/officeart/2008/layout/PictureGrid"/>
    <dgm:cxn modelId="{A82BDDBA-848F-2E46-B63F-16EB36EC4473}" type="presParOf" srcId="{CF6D50B3-578A-4EA0-A5A0-492FA729F6ED}" destId="{B29ABF60-EC0F-45AD-A90E-9C76D15C2F14}" srcOrd="0" destOrd="0" presId="urn:microsoft.com/office/officeart/2008/layout/PictureGrid"/>
    <dgm:cxn modelId="{62DEBCE7-40EA-7C42-B446-809A6175100B}" type="presParOf" srcId="{CF6D50B3-578A-4EA0-A5A0-492FA729F6ED}" destId="{61EB78D8-69FF-471D-8FEB-71388C442F55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ABF60-EC0F-45AD-A90E-9C76D15C2F14}">
      <dsp:nvSpPr>
        <dsp:cNvPr id="0" name=""/>
        <dsp:cNvSpPr/>
      </dsp:nvSpPr>
      <dsp:spPr>
        <a:xfrm>
          <a:off x="1122798" y="405631"/>
          <a:ext cx="225559" cy="49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19050" bIns="0" numCol="1" spcCol="1270" anchor="t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" kern="1200" dirty="0"/>
            <a:t> </a:t>
          </a:r>
        </a:p>
      </dsp:txBody>
      <dsp:txXfrm>
        <a:off x="1122798" y="405631"/>
        <a:ext cx="225559" cy="49989"/>
      </dsp:txXfrm>
    </dsp:sp>
    <dsp:sp modelId="{61EB78D8-69FF-471D-8FEB-71388C442F55}">
      <dsp:nvSpPr>
        <dsp:cNvPr id="0" name=""/>
        <dsp:cNvSpPr/>
      </dsp:nvSpPr>
      <dsp:spPr>
        <a:xfrm>
          <a:off x="0" y="224427"/>
          <a:ext cx="1699635" cy="30154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ABF60-EC0F-45AD-A90E-9C76D15C2F14}">
      <dsp:nvSpPr>
        <dsp:cNvPr id="0" name=""/>
        <dsp:cNvSpPr/>
      </dsp:nvSpPr>
      <dsp:spPr>
        <a:xfrm>
          <a:off x="1122798" y="405631"/>
          <a:ext cx="225559" cy="49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19050" bIns="0" numCol="1" spcCol="1270" anchor="t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" kern="1200" dirty="0"/>
            <a:t> </a:t>
          </a:r>
        </a:p>
      </dsp:txBody>
      <dsp:txXfrm>
        <a:off x="1122798" y="405631"/>
        <a:ext cx="225559" cy="49989"/>
      </dsp:txXfrm>
    </dsp:sp>
    <dsp:sp modelId="{61EB78D8-69FF-471D-8FEB-71388C442F55}">
      <dsp:nvSpPr>
        <dsp:cNvPr id="0" name=""/>
        <dsp:cNvSpPr/>
      </dsp:nvSpPr>
      <dsp:spPr>
        <a:xfrm>
          <a:off x="0" y="224427"/>
          <a:ext cx="1699635" cy="30154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mailto:mail@kontur.ru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kontur.ru" TargetMode="External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953693" y="1773243"/>
            <a:ext cx="7236619" cy="1648749"/>
          </a:xfrm>
        </p:spPr>
        <p:txBody>
          <a:bodyPr>
            <a:normAutofit/>
          </a:bodyPr>
          <a:lstStyle>
            <a:lvl1pPr algn="ctr">
              <a:defRPr sz="405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00" y="3421988"/>
            <a:ext cx="7236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35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953693" y="5343600"/>
            <a:ext cx="5400000" cy="346249"/>
          </a:xfrm>
        </p:spPr>
        <p:txBody>
          <a:bodyPr wrap="square">
            <a:spAutoFit/>
          </a:bodyPr>
          <a:lstStyle>
            <a:lvl1pPr marL="0" indent="0">
              <a:buNone/>
              <a:defRPr sz="225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20" name="Текст 18"/>
          <p:cNvSpPr>
            <a:spLocks noGrp="1"/>
          </p:cNvSpPr>
          <p:nvPr>
            <p:ph type="body" sz="quarter" idx="16" hasCustomPrompt="1"/>
          </p:nvPr>
        </p:nvSpPr>
        <p:spPr>
          <a:xfrm>
            <a:off x="953693" y="5813539"/>
            <a:ext cx="5414915" cy="207749"/>
          </a:xfrm>
        </p:spPr>
        <p:txBody>
          <a:bodyPr wrap="square">
            <a:spAutoFit/>
          </a:bodyPr>
          <a:lstStyle>
            <a:lvl1pPr marL="0" indent="0">
              <a:buNone/>
              <a:defRPr sz="135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2097955858"/>
              </p:ext>
            </p:extLst>
          </p:nvPr>
        </p:nvGraphicFramePr>
        <p:xfrm>
          <a:off x="6624228" y="5190432"/>
          <a:ext cx="1701000" cy="74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23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971550" y="1773241"/>
            <a:ext cx="7200850" cy="424804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4523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53693" y="1773242"/>
            <a:ext cx="7236619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054717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9144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2"/>
            <a:ext cx="9144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5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7818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9144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71550" y="333380"/>
            <a:ext cx="817245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80"/>
            <a:ext cx="97155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26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9144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71550" y="5157789"/>
            <a:ext cx="817245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97155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96429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4572000" y="-1304"/>
            <a:ext cx="457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4572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53693" y="764704"/>
            <a:ext cx="3348279" cy="5328592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12813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"/>
            <a:ext cx="4572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859890" y="836712"/>
            <a:ext cx="3330420" cy="5184576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513956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53693" y="2420893"/>
            <a:ext cx="72366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3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16" name="Текст 9"/>
          <p:cNvSpPr txBox="1">
            <a:spLocks/>
          </p:cNvSpPr>
          <p:nvPr/>
        </p:nvSpPr>
        <p:spPr>
          <a:xfrm>
            <a:off x="4572000" y="6115977"/>
            <a:ext cx="3645312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50" dirty="0" err="1">
                <a:hlinkClick r:id="rId2" action="ppaction://hlinkfile"/>
              </a:rPr>
              <a:t>kontur.ru</a:t>
            </a:r>
            <a:endParaRPr lang="ru-RU" sz="1350" dirty="0"/>
          </a:p>
        </p:txBody>
      </p:sp>
      <p:sp>
        <p:nvSpPr>
          <p:cNvPr id="20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4077077"/>
            <a:ext cx="3618309" cy="27699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5173760"/>
            <a:ext cx="3618310" cy="207749"/>
          </a:xfrm>
        </p:spPr>
        <p:txBody>
          <a:bodyPr wrap="square">
            <a:spAutoFit/>
          </a:bodyPr>
          <a:lstStyle>
            <a:lvl1pPr marL="0" indent="0">
              <a:buNone/>
              <a:defRPr sz="1350" baseline="0">
                <a:latin typeface="+mn-lt"/>
              </a:defRPr>
            </a:lvl1pPr>
          </a:lstStyle>
          <a:p>
            <a:pPr lvl="0"/>
            <a:r>
              <a:rPr lang="ru-RU" dirty="0"/>
              <a:t>+ 7 900 000-00-00 </a:t>
            </a:r>
            <a:r>
              <a:rPr lang="en-US" dirty="0"/>
              <a:t>(</a:t>
            </a:r>
            <a:r>
              <a:rPr lang="ru-RU" dirty="0"/>
              <a:t>если нужно)</a:t>
            </a:r>
            <a:endParaRPr lang="en-US" dirty="0"/>
          </a:p>
        </p:txBody>
      </p:sp>
      <p:sp>
        <p:nvSpPr>
          <p:cNvPr id="23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5548593"/>
            <a:ext cx="3618310" cy="207749"/>
          </a:xfrm>
        </p:spPr>
        <p:txBody>
          <a:bodyPr wrap="square">
            <a:spAutoFit/>
          </a:bodyPr>
          <a:lstStyle>
            <a:lvl1pPr marL="0" indent="0">
              <a:buNone/>
              <a:defRPr sz="1350" baseline="0">
                <a:latin typeface="+mn-lt"/>
              </a:defRPr>
            </a:lvl1pPr>
          </a:lstStyle>
          <a:p>
            <a:pPr lvl="0"/>
            <a:r>
              <a:rPr lang="en-US" dirty="0">
                <a:hlinkClick r:id="rId3"/>
              </a:rPr>
              <a:t>mail@kontur.ru</a:t>
            </a:r>
            <a:r>
              <a:rPr lang="en-US" dirty="0"/>
              <a:t> (</a:t>
            </a:r>
            <a:r>
              <a:rPr lang="ru-RU" dirty="0"/>
              <a:t>если нужно)</a:t>
            </a:r>
            <a:endParaRPr lang="en-US" dirty="0"/>
          </a:p>
        </p:txBody>
      </p:sp>
      <p:sp>
        <p:nvSpPr>
          <p:cNvPr id="25" name="Текст 18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782958"/>
            <a:ext cx="3618310" cy="207749"/>
          </a:xfrm>
        </p:spPr>
        <p:txBody>
          <a:bodyPr wrap="square">
            <a:spAutoFit/>
          </a:bodyPr>
          <a:lstStyle>
            <a:lvl1pPr marL="0" indent="0">
              <a:buNone/>
              <a:defRPr sz="1350" baseline="0">
                <a:latin typeface="+mn-lt"/>
              </a:defRPr>
            </a:lvl1pPr>
          </a:lstStyle>
          <a:p>
            <a:pPr lvl="0"/>
            <a:r>
              <a:rPr lang="ru-RU" dirty="0"/>
              <a:t>Должность </a:t>
            </a:r>
            <a:r>
              <a:rPr lang="en-US" dirty="0"/>
              <a:t>(</a:t>
            </a:r>
            <a:r>
              <a:rPr lang="ru-RU" dirty="0"/>
              <a:t>если нужно)</a:t>
            </a:r>
            <a:endParaRPr lang="en-US" dirty="0"/>
          </a:p>
        </p:txBody>
      </p:sp>
      <p:graphicFrame>
        <p:nvGraphicFramePr>
          <p:cNvPr id="11" name="Схема 6"/>
          <p:cNvGraphicFramePr/>
          <p:nvPr>
            <p:extLst>
              <p:ext uri="{D42A27DB-BD31-4B8C-83A1-F6EECF244321}">
                <p14:modId xmlns:p14="http://schemas.microsoft.com/office/powerpoint/2010/main" val="1490352672"/>
              </p:ext>
            </p:extLst>
          </p:nvPr>
        </p:nvGraphicFramePr>
        <p:xfrm>
          <a:off x="2708982" y="3861048"/>
          <a:ext cx="1701000" cy="74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028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717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4ECC-E286-4793-8C40-70ADFF0C5741}" type="datetimeFigureOut">
              <a:rPr lang="ru-RU" smtClean="0"/>
              <a:t>14.06.2017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710AE-5262-44D6-938B-6DE98C6D9D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35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953665" y="1773241"/>
            <a:ext cx="7236644" cy="41760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3667" y="333376"/>
            <a:ext cx="7236619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954000" y="1419648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57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953693" y="2852614"/>
            <a:ext cx="7236619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953690" y="4004692"/>
            <a:ext cx="7236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35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953690" y="3933056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381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256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0" hasCustomPrompt="1"/>
          </p:nvPr>
        </p:nvSpPr>
        <p:spPr>
          <a:xfrm>
            <a:off x="953693" y="1773239"/>
            <a:ext cx="3510297" cy="4320061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1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1" hasCustomPrompt="1"/>
          </p:nvPr>
        </p:nvSpPr>
        <p:spPr>
          <a:xfrm>
            <a:off x="4680012" y="1773239"/>
            <a:ext cx="3492388" cy="4320057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1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</a:t>
            </a:r>
            <a:r>
              <a:rPr lang="ru-RU" dirty="0" smtClean="0"/>
              <a:t>уровень</a:t>
            </a:r>
            <a:endParaRPr lang="ru-RU" dirty="0"/>
          </a:p>
        </p:txBody>
      </p:sp>
      <p:cxnSp>
        <p:nvCxnSpPr>
          <p:cNvPr id="8" name="Прямая соединительная линия 10"/>
          <p:cNvCxnSpPr/>
          <p:nvPr/>
        </p:nvCxnSpPr>
        <p:spPr>
          <a:xfrm>
            <a:off x="954000" y="1419648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832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  <p15:guide id="2" pos="29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1" hasCustomPrompt="1"/>
          </p:nvPr>
        </p:nvSpPr>
        <p:spPr>
          <a:xfrm>
            <a:off x="971551" y="2774532"/>
            <a:ext cx="3492104" cy="317475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1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8" name="Объект 6"/>
          <p:cNvSpPr>
            <a:spLocks noGrp="1"/>
          </p:cNvSpPr>
          <p:nvPr>
            <p:ph sz="quarter" idx="12" hasCustomPrompt="1"/>
          </p:nvPr>
        </p:nvSpPr>
        <p:spPr>
          <a:xfrm>
            <a:off x="4680349" y="2774531"/>
            <a:ext cx="3492103" cy="317475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1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971551" y="1773238"/>
            <a:ext cx="3492104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4680349" y="1773237"/>
            <a:ext cx="3492053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2" name="Прямая соединительная линия 10"/>
          <p:cNvCxnSpPr/>
          <p:nvPr/>
        </p:nvCxnSpPr>
        <p:spPr>
          <a:xfrm>
            <a:off x="954000" y="1419648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8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5">
          <p15:clr>
            <a:srgbClr val="FBAE40"/>
          </p15:clr>
        </p15:guide>
        <p15:guide id="2" pos="2812">
          <p15:clr>
            <a:srgbClr val="FBAE40"/>
          </p15:clr>
        </p15:guide>
        <p15:guide id="3" pos="29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3667" y="333376"/>
            <a:ext cx="7236619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/>
        </p:nvCxnSpPr>
        <p:spPr>
          <a:xfrm>
            <a:off x="954000" y="1419648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0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53693" y="5157793"/>
            <a:ext cx="7236619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0" b="0" cap="none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953693" y="5724528"/>
            <a:ext cx="7236619" cy="800098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953692" y="764704"/>
            <a:ext cx="7236618" cy="439308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baseline="0"/>
            </a:lvl1pPr>
            <a:lvl2pPr>
              <a:defRPr sz="15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24406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53693" y="5157793"/>
            <a:ext cx="7236619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0" b="0" cap="none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953693" y="333380"/>
            <a:ext cx="7236619" cy="4824411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953692" y="5724528"/>
            <a:ext cx="7236618" cy="800098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5897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9144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 smtClean="0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04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53693" y="1773238"/>
            <a:ext cx="7236619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953693" y="333376"/>
            <a:ext cx="7236619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0758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57175" indent="-257175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557213" indent="-214313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857250" indent="-171450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01">
          <p15:clr>
            <a:srgbClr val="F26B43"/>
          </p15:clr>
        </p15:guide>
        <p15:guide id="2" pos="5159">
          <p15:clr>
            <a:srgbClr val="F26B43"/>
          </p15:clr>
        </p15:guide>
        <p15:guide id="4" orient="horz" pos="3249">
          <p15:clr>
            <a:srgbClr val="F26B43"/>
          </p15:clr>
        </p15:guide>
        <p15:guide id="5" orient="horz" pos="1117">
          <p15:clr>
            <a:srgbClr val="F26B43"/>
          </p15:clr>
        </p15:guide>
        <p15:guide id="6" orient="horz" pos="210">
          <p15:clr>
            <a:srgbClr val="F26B43"/>
          </p15:clr>
        </p15:guide>
        <p15:guide id="7" orient="horz" pos="4110">
          <p15:clr>
            <a:srgbClr val="F26B43"/>
          </p15:clr>
        </p15:guide>
        <p15:guide id="8" orient="horz" pos="890">
          <p15:clr>
            <a:srgbClr val="A4A3A4"/>
          </p15:clr>
        </p15:guide>
        <p15:guide id="9" orient="horz" pos="2160">
          <p15:clr>
            <a:srgbClr val="A4A3A4"/>
          </p15:clr>
        </p15:guide>
        <p15:guide id="10" pos="28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Backend vs Frontend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35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53667" y="2990850"/>
            <a:ext cx="7236644" cy="269173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Компоненты</a:t>
            </a:r>
          </a:p>
          <a:p>
            <a:r>
              <a:rPr lang="en-US" sz="2400" dirty="0" smtClean="0"/>
              <a:t>Layout-</a:t>
            </a:r>
            <a:r>
              <a:rPr lang="ru-RU" sz="2400" dirty="0" smtClean="0"/>
              <a:t>примитивы</a:t>
            </a:r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Верстка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9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Верстка: компоненты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2506899"/>
            <a:ext cx="3260495" cy="34677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59" y="2244404"/>
            <a:ext cx="1224971" cy="10238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42" y="1542709"/>
            <a:ext cx="2065996" cy="5789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38" y="1470027"/>
            <a:ext cx="2096468" cy="25230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1500048"/>
            <a:ext cx="2876549" cy="6216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12" y="3343364"/>
            <a:ext cx="1231064" cy="46926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12" y="3982985"/>
            <a:ext cx="2876550" cy="26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Верстка: </a:t>
            </a:r>
            <a:r>
              <a:rPr lang="en-US" sz="3600" dirty="0"/>
              <a:t>l</a:t>
            </a:r>
            <a:r>
              <a:rPr lang="en-US" sz="3600" dirty="0" smtClean="0"/>
              <a:t>ayout-</a:t>
            </a:r>
            <a:r>
              <a:rPr lang="ru-RU" sz="3600" dirty="0" smtClean="0"/>
              <a:t>примитивы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53666" y="3133725"/>
            <a:ext cx="7236619" cy="151447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99766" y="3778250"/>
            <a:ext cx="914400" cy="355600"/>
          </a:xfrm>
          <a:prstGeom prst="rect">
            <a:avLst/>
          </a:prstGeom>
        </p:spPr>
        <p:txBody>
          <a:bodyPr wrap="none" lIns="0" rtlCol="0" anchor="b">
            <a:noAutofit/>
          </a:bodyPr>
          <a:lstStyle/>
          <a:p>
            <a:r>
              <a:rPr lang="en-US" sz="2400" dirty="0" smtClean="0"/>
              <a:t>Fit</a:t>
            </a:r>
            <a:endParaRPr lang="ru-RU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733085" y="3778250"/>
            <a:ext cx="914400" cy="355600"/>
          </a:xfrm>
          <a:prstGeom prst="rect">
            <a:avLst/>
          </a:prstGeom>
        </p:spPr>
        <p:txBody>
          <a:bodyPr wrap="none" lIns="0" rtlCol="0" anchor="b">
            <a:noAutofit/>
          </a:bodyPr>
          <a:lstStyle/>
          <a:p>
            <a:r>
              <a:rPr lang="en-US" sz="2400" dirty="0" smtClean="0"/>
              <a:t>Fit</a:t>
            </a:r>
            <a:endParaRPr lang="ru-RU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60216" y="3778250"/>
            <a:ext cx="914400" cy="355600"/>
          </a:xfrm>
          <a:prstGeom prst="rect">
            <a:avLst/>
          </a:prstGeom>
        </p:spPr>
        <p:txBody>
          <a:bodyPr wrap="none" lIns="0" rtlCol="0" anchor="b">
            <a:noAutofit/>
          </a:bodyPr>
          <a:lstStyle/>
          <a:p>
            <a:r>
              <a:rPr lang="en-US" sz="2400" dirty="0" smtClean="0"/>
              <a:t>Fixed </a:t>
            </a:r>
            <a:r>
              <a:rPr lang="en-US" sz="2400" dirty="0" err="1" smtClean="0"/>
              <a:t>wi</a:t>
            </a:r>
            <a:r>
              <a:rPr lang="en-US" sz="2400" dirty="0" smtClean="0"/>
              <a:t>…</a:t>
            </a:r>
            <a:endParaRPr lang="ru-RU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4016" y="3778250"/>
            <a:ext cx="914400" cy="355600"/>
          </a:xfrm>
          <a:prstGeom prst="rect">
            <a:avLst/>
          </a:prstGeom>
        </p:spPr>
        <p:txBody>
          <a:bodyPr wrap="none" lIns="0" rtlCol="0" anchor="b">
            <a:noAutofit/>
          </a:bodyPr>
          <a:lstStyle/>
          <a:p>
            <a:r>
              <a:rPr lang="en-US" sz="2400" dirty="0" smtClean="0"/>
              <a:t>Fill</a:t>
            </a:r>
            <a:endParaRPr lang="ru-RU" sz="2400" dirty="0" smtClean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619250" y="3133725"/>
            <a:ext cx="6350" cy="15144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171825" y="3133724"/>
            <a:ext cx="6350" cy="15144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562850" y="3133724"/>
            <a:ext cx="6350" cy="15144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Верстка: </a:t>
            </a:r>
            <a:r>
              <a:rPr lang="en-US" sz="3600" dirty="0"/>
              <a:t>l</a:t>
            </a:r>
            <a:r>
              <a:rPr lang="en-US" sz="3600" dirty="0" smtClean="0"/>
              <a:t>ayout-</a:t>
            </a:r>
            <a:r>
              <a:rPr lang="ru-RU" sz="3600" dirty="0" smtClean="0"/>
              <a:t>примитивы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53666" y="1455979"/>
            <a:ext cx="514233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RowStack.Fit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Fit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RowStack.Fit</a:t>
            </a:r>
            <a:r>
              <a:rPr lang="en-US" sz="2000" dirty="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Aft>
                <a:spcPts val="0"/>
              </a:spcAft>
            </a:pP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RowStack.Fixed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Fixed width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RowStack.Fixed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sz="2000" dirty="0" smtClean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RowStack.Fill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Fill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RowStack.Fill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sz="2000" dirty="0" smtClean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RowStack.Fit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Fit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RowStack.Fit</a:t>
            </a:r>
            <a:r>
              <a:rPr lang="en-US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000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ru-RU" sz="2000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RowStack</a:t>
            </a:r>
            <a:r>
              <a:rPr lang="ru-RU" sz="2000" dirty="0" smtClean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5835" y="-181155"/>
            <a:ext cx="12728755" cy="71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0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5835" y="-181155"/>
            <a:ext cx="12728755" cy="71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Верстка 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только часть фронтенд</a:t>
            </a:r>
            <a:r>
              <a:rPr lang="ru-RU" dirty="0"/>
              <a:t>-</a:t>
            </a:r>
            <a:r>
              <a:rPr lang="ru-RU" dirty="0" smtClean="0"/>
              <a:t>разработки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2365521" y="758543"/>
            <a:ext cx="4067175" cy="4067175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584721" y="3079315"/>
            <a:ext cx="1632104" cy="1632104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6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Фокус на поведении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17" y="0"/>
            <a:ext cx="9351034" cy="52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4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было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4768191" y="2103439"/>
            <a:ext cx="0" cy="383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5" y="1590993"/>
            <a:ext cx="666750" cy="6667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5" y="1590993"/>
            <a:ext cx="666750" cy="666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9221" y="1646239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Backend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88242" y="1631316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Frontend</a:t>
            </a:r>
          </a:p>
        </p:txBody>
      </p:sp>
      <p:pic>
        <p:nvPicPr>
          <p:cNvPr id="17" name="Picture 53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14" y="4168036"/>
            <a:ext cx="1194091" cy="1194091"/>
          </a:xfrm>
          <a:prstGeom prst="rect">
            <a:avLst/>
          </a:prstGeom>
          <a:ln>
            <a:noFill/>
          </a:ln>
        </p:spPr>
      </p:pic>
      <p:grpSp>
        <p:nvGrpSpPr>
          <p:cNvPr id="25" name="Группа 24"/>
          <p:cNvGrpSpPr/>
          <p:nvPr/>
        </p:nvGrpSpPr>
        <p:grpSpPr>
          <a:xfrm>
            <a:off x="2816481" y="2615643"/>
            <a:ext cx="1218535" cy="1766030"/>
            <a:chOff x="2619412" y="4111516"/>
            <a:chExt cx="1218535" cy="1766030"/>
          </a:xfrm>
        </p:grpSpPr>
        <p:sp>
          <p:nvSpPr>
            <p:cNvPr id="7" name="TextBox 6"/>
            <p:cNvSpPr txBox="1"/>
            <p:nvPr/>
          </p:nvSpPr>
          <p:spPr>
            <a:xfrm>
              <a:off x="2710679" y="5477161"/>
              <a:ext cx="1127268" cy="400385"/>
            </a:xfrm>
            <a:prstGeom prst="rect">
              <a:avLst/>
            </a:prstGeom>
          </p:spPr>
          <p:txBody>
            <a:bodyPr wrap="none" lIns="0" rtlCol="0" anchor="b">
              <a:normAutofit/>
            </a:bodyPr>
            <a:lstStyle/>
            <a:p>
              <a:r>
                <a:rPr lang="en-US" dirty="0" smtClean="0"/>
                <a:t>Controller</a:t>
              </a: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2619412" y="4111516"/>
              <a:ext cx="1169524" cy="1342008"/>
              <a:chOff x="1997008" y="3791966"/>
              <a:chExt cx="1169524" cy="1342008"/>
            </a:xfrm>
          </p:grpSpPr>
          <p:pic>
            <p:nvPicPr>
              <p:cNvPr id="18" name="Picture 33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008" y="4092516"/>
                <a:ext cx="764545" cy="764545"/>
              </a:xfrm>
              <a:prstGeom prst="rect">
                <a:avLst/>
              </a:prstGeom>
            </p:spPr>
          </p:pic>
          <p:pic>
            <p:nvPicPr>
              <p:cNvPr id="19" name="Picture 33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2596" y="3791966"/>
                <a:ext cx="563936" cy="563936"/>
              </a:xfrm>
              <a:prstGeom prst="rect">
                <a:avLst/>
              </a:prstGeom>
            </p:spPr>
          </p:pic>
          <p:pic>
            <p:nvPicPr>
              <p:cNvPr id="20" name="Picture 33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017" y="4570038"/>
                <a:ext cx="563936" cy="563936"/>
              </a:xfrm>
              <a:prstGeom prst="rect">
                <a:avLst/>
              </a:prstGeom>
            </p:spPr>
          </p:pic>
        </p:grpSp>
      </p:grpSp>
      <p:sp>
        <p:nvSpPr>
          <p:cNvPr id="22" name="Двойная стрелка влево/вправо 21"/>
          <p:cNvSpPr/>
          <p:nvPr/>
        </p:nvSpPr>
        <p:spPr>
          <a:xfrm rot="19462118">
            <a:off x="1899293" y="3672072"/>
            <a:ext cx="746736" cy="471096"/>
          </a:xfrm>
          <a:prstGeom prst="left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/>
          <p:cNvGrpSpPr/>
          <p:nvPr/>
        </p:nvGrpSpPr>
        <p:grpSpPr>
          <a:xfrm>
            <a:off x="4229396" y="2808798"/>
            <a:ext cx="1181101" cy="778072"/>
            <a:chOff x="4366259" y="4651815"/>
            <a:chExt cx="1181101" cy="778072"/>
          </a:xfrm>
        </p:grpSpPr>
        <p:sp>
          <p:nvSpPr>
            <p:cNvPr id="23" name="Стрелка вправо 22"/>
            <p:cNvSpPr/>
            <p:nvPr/>
          </p:nvSpPr>
          <p:spPr>
            <a:xfrm>
              <a:off x="4366259" y="4651815"/>
              <a:ext cx="1181101" cy="77807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7192" y="4770701"/>
              <a:ext cx="754380" cy="457200"/>
            </a:xfrm>
            <a:prstGeom prst="rect">
              <a:avLst/>
            </a:prstGeom>
          </p:spPr>
          <p:txBody>
            <a:bodyPr wrap="none" lIns="0" rtlCol="0" anchor="b">
              <a:normAutofit/>
            </a:bodyPr>
            <a:lstStyle/>
            <a:p>
              <a:r>
                <a:rPr lang="en-US" dirty="0" smtClean="0"/>
                <a:t>HTML</a:t>
              </a:r>
            </a:p>
          </p:txBody>
        </p:sp>
      </p:grpSp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51" y="2945834"/>
            <a:ext cx="539380" cy="53938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34468" r="-204" b="33654"/>
          <a:stretch/>
        </p:blipFill>
        <p:spPr>
          <a:xfrm>
            <a:off x="6338176" y="2945834"/>
            <a:ext cx="1584000" cy="504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55937" y="3713457"/>
            <a:ext cx="3091941" cy="698609"/>
          </a:xfrm>
          <a:prstGeom prst="rect">
            <a:avLst/>
          </a:prstGeom>
          <a:noFill/>
        </p:spPr>
        <p:txBody>
          <a:bodyPr wrap="none" lIns="0" rtlCol="0" anchor="b">
            <a:norm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Визуальное оформление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«Живые страницы»</a:t>
            </a:r>
          </a:p>
        </p:txBody>
      </p:sp>
    </p:spTree>
    <p:extLst>
      <p:ext uri="{BB962C8B-B14F-4D97-AF65-F5344CB8AC3E}">
        <p14:creationId xmlns:p14="http://schemas.microsoft.com/office/powerpoint/2010/main" val="17258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стало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659296" y="2194585"/>
            <a:ext cx="0" cy="383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27" y="1590993"/>
            <a:ext cx="666750" cy="6667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5" y="1590993"/>
            <a:ext cx="666750" cy="666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9221" y="1646239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Backend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8064" y="1631316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Frontend</a:t>
            </a:r>
          </a:p>
        </p:txBody>
      </p:sp>
      <p:pic>
        <p:nvPicPr>
          <p:cNvPr id="16" name="Picture 53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5" y="4495800"/>
            <a:ext cx="1194091" cy="1194091"/>
          </a:xfrm>
          <a:prstGeom prst="rect">
            <a:avLst/>
          </a:prstGeom>
          <a:ln>
            <a:noFill/>
          </a:ln>
        </p:spPr>
      </p:pic>
      <p:sp>
        <p:nvSpPr>
          <p:cNvPr id="17" name="Двойная стрелка влево/вправо 16"/>
          <p:cNvSpPr/>
          <p:nvPr/>
        </p:nvSpPr>
        <p:spPr>
          <a:xfrm rot="18804912">
            <a:off x="1368886" y="3848010"/>
            <a:ext cx="746736" cy="471096"/>
          </a:xfrm>
          <a:prstGeom prst="left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" name="Группа 19"/>
          <p:cNvGrpSpPr/>
          <p:nvPr/>
        </p:nvGrpSpPr>
        <p:grpSpPr>
          <a:xfrm>
            <a:off x="2132744" y="2928726"/>
            <a:ext cx="776988" cy="1146599"/>
            <a:chOff x="2696557" y="2551694"/>
            <a:chExt cx="776988" cy="1146599"/>
          </a:xfrm>
        </p:grpSpPr>
        <p:pic>
          <p:nvPicPr>
            <p:cNvPr id="18" name="Picture 33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557" y="2551694"/>
              <a:ext cx="721732" cy="72173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884000" y="3305759"/>
              <a:ext cx="589545" cy="392534"/>
            </a:xfrm>
            <a:prstGeom prst="rect">
              <a:avLst/>
            </a:prstGeom>
          </p:spPr>
          <p:txBody>
            <a:bodyPr wrap="none" lIns="0" rtlCol="0" anchor="b">
              <a:normAutofit/>
            </a:bodyPr>
            <a:lstStyle/>
            <a:p>
              <a:r>
                <a:rPr lang="en-US" dirty="0" smtClean="0"/>
                <a:t>API</a:t>
              </a:r>
              <a:endParaRPr lang="ru-RU" dirty="0" smtClean="0"/>
            </a:p>
          </p:txBody>
        </p:sp>
      </p:grpSp>
      <p:sp>
        <p:nvSpPr>
          <p:cNvPr id="21" name="Двойная стрелка влево/вправо 20"/>
          <p:cNvSpPr/>
          <p:nvPr/>
        </p:nvSpPr>
        <p:spPr>
          <a:xfrm>
            <a:off x="2978127" y="2861704"/>
            <a:ext cx="1298575" cy="730103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11929" y="3591807"/>
            <a:ext cx="3091941" cy="1374248"/>
          </a:xfrm>
          <a:prstGeom prst="rect">
            <a:avLst/>
          </a:prstGeom>
          <a:noFill/>
        </p:spPr>
        <p:txBody>
          <a:bodyPr wrap="none" lIns="0" rtlCol="0" anchor="b">
            <a:normAutofit lnSpcReduction="10000"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Визуальное оформление</a:t>
            </a:r>
            <a:endParaRPr lang="en-US" dirty="0" smtClean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Управление данными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UX-</a:t>
            </a:r>
            <a:r>
              <a:rPr lang="ru-RU" dirty="0" smtClean="0"/>
              <a:t>логика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 err="1" smtClean="0"/>
              <a:t>Валидации</a:t>
            </a:r>
            <a:endParaRPr lang="ru-RU" dirty="0" smtClean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Рендеринг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37" y="2834306"/>
            <a:ext cx="547263" cy="54726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96" y="2695257"/>
            <a:ext cx="723186" cy="72318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29" y="2695257"/>
            <a:ext cx="514350" cy="72732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55" y="2725269"/>
            <a:ext cx="703858" cy="6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5835" y="-181155"/>
            <a:ext cx="12728755" cy="71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3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стало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659296" y="2194585"/>
            <a:ext cx="0" cy="383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27" y="1590993"/>
            <a:ext cx="666750" cy="6667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5" y="1590993"/>
            <a:ext cx="666750" cy="666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9221" y="1646239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Backend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8064" y="1631316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Frontend</a:t>
            </a:r>
          </a:p>
        </p:txBody>
      </p:sp>
      <p:pic>
        <p:nvPicPr>
          <p:cNvPr id="16" name="Picture 53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5" y="4495800"/>
            <a:ext cx="1194091" cy="1194091"/>
          </a:xfrm>
          <a:prstGeom prst="rect">
            <a:avLst/>
          </a:prstGeom>
          <a:ln>
            <a:noFill/>
          </a:ln>
        </p:spPr>
      </p:pic>
      <p:sp>
        <p:nvSpPr>
          <p:cNvPr id="17" name="Двойная стрелка влево/вправо 16"/>
          <p:cNvSpPr/>
          <p:nvPr/>
        </p:nvSpPr>
        <p:spPr>
          <a:xfrm rot="18804912">
            <a:off x="1368886" y="3848010"/>
            <a:ext cx="746736" cy="471096"/>
          </a:xfrm>
          <a:prstGeom prst="left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" name="Группа 19"/>
          <p:cNvGrpSpPr/>
          <p:nvPr/>
        </p:nvGrpSpPr>
        <p:grpSpPr>
          <a:xfrm>
            <a:off x="2132744" y="2928726"/>
            <a:ext cx="776988" cy="1146599"/>
            <a:chOff x="2696557" y="2551694"/>
            <a:chExt cx="776988" cy="1146599"/>
          </a:xfrm>
        </p:grpSpPr>
        <p:pic>
          <p:nvPicPr>
            <p:cNvPr id="18" name="Picture 33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557" y="2551694"/>
              <a:ext cx="721732" cy="72173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884000" y="3305759"/>
              <a:ext cx="589545" cy="392534"/>
            </a:xfrm>
            <a:prstGeom prst="rect">
              <a:avLst/>
            </a:prstGeom>
          </p:spPr>
          <p:txBody>
            <a:bodyPr wrap="none" lIns="0" rtlCol="0" anchor="b">
              <a:normAutofit/>
            </a:bodyPr>
            <a:lstStyle/>
            <a:p>
              <a:r>
                <a:rPr lang="en-US" dirty="0" smtClean="0"/>
                <a:t>API</a:t>
              </a:r>
              <a:endParaRPr lang="ru-RU" dirty="0" smtClean="0"/>
            </a:p>
          </p:txBody>
        </p:sp>
      </p:grpSp>
      <p:sp>
        <p:nvSpPr>
          <p:cNvPr id="21" name="Двойная стрелка влево/вправо 20"/>
          <p:cNvSpPr/>
          <p:nvPr/>
        </p:nvSpPr>
        <p:spPr>
          <a:xfrm>
            <a:off x="2978127" y="2861704"/>
            <a:ext cx="1298575" cy="730103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11929" y="3557303"/>
            <a:ext cx="3091941" cy="1245695"/>
          </a:xfrm>
          <a:prstGeom prst="rect">
            <a:avLst/>
          </a:prstGeom>
          <a:noFill/>
        </p:spPr>
        <p:txBody>
          <a:bodyPr wrap="none" lIns="0" rtlCol="0" anchor="b">
            <a:norm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SOLID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DRY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Design patterns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Проектирование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37" y="2834306"/>
            <a:ext cx="547263" cy="54726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96" y="2695257"/>
            <a:ext cx="723186" cy="723186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29" y="2695257"/>
            <a:ext cx="514350" cy="72732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55" y="2725269"/>
            <a:ext cx="703858" cy="6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Дисбаланс квалификации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403132" y="2184158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Backend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6811" y="4092731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Frontend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762804" y="2712085"/>
            <a:ext cx="1546700" cy="30029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421412" y="4724400"/>
            <a:ext cx="1546700" cy="990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415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421412" y="3964624"/>
            <a:ext cx="640328" cy="612159"/>
          </a:xfrm>
          <a:prstGeom prst="rect">
            <a:avLst/>
          </a:prstGeom>
        </p:spPr>
      </p:pic>
      <p:pic>
        <p:nvPicPr>
          <p:cNvPr id="11" name="Picture 4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04" y="2071920"/>
            <a:ext cx="640328" cy="6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03132" y="2184158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Backend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6811" y="2157306"/>
            <a:ext cx="754380" cy="457200"/>
          </a:xfrm>
          <a:prstGeom prst="rect">
            <a:avLst/>
          </a:prstGeom>
        </p:spPr>
        <p:txBody>
          <a:bodyPr wrap="none" lIns="0" rtlCol="0" anchor="b">
            <a:normAutofit/>
          </a:bodyPr>
          <a:lstStyle/>
          <a:p>
            <a:r>
              <a:rPr lang="en-US" dirty="0" smtClean="0"/>
              <a:t>Frontend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762804" y="2712085"/>
            <a:ext cx="1546700" cy="30029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421412" y="2712085"/>
            <a:ext cx="1546700" cy="30029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415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421412" y="2029199"/>
            <a:ext cx="640328" cy="612159"/>
          </a:xfrm>
          <a:prstGeom prst="rect">
            <a:avLst/>
          </a:prstGeom>
        </p:spPr>
      </p:pic>
      <p:pic>
        <p:nvPicPr>
          <p:cNvPr id="11" name="Picture 4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04" y="2071920"/>
            <a:ext cx="640328" cy="6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1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smtClean="0"/>
              <a:t>Повышение технологического имиджа фронтенд-разработки Контура</a:t>
            </a:r>
          </a:p>
          <a:p>
            <a:r>
              <a:rPr lang="ru-RU" dirty="0" smtClean="0"/>
              <a:t>Развитие сообщества фронтенд-разработчиков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уже делается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30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1306" y="0"/>
            <a:ext cx="12212508" cy="68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0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1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3" y="-206652"/>
            <a:ext cx="7066452" cy="706465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859890" y="836712"/>
            <a:ext cx="3817386" cy="5184576"/>
          </a:xfrm>
        </p:spPr>
        <p:txBody>
          <a:bodyPr>
            <a:normAutofit/>
          </a:bodyPr>
          <a:lstStyle/>
          <a:p>
            <a:r>
              <a:rPr lang="ru-RU" sz="2400" dirty="0"/>
              <a:t>Сделайте </a:t>
            </a:r>
            <a:r>
              <a:rPr lang="ru-RU" sz="2400" dirty="0" smtClean="0"/>
              <a:t>задачу </a:t>
            </a:r>
            <a:r>
              <a:rPr lang="ru-RU" sz="2400" dirty="0"/>
              <a:t>на фронте.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/>
              <a:t>Творчески.</a:t>
            </a:r>
          </a:p>
        </p:txBody>
      </p:sp>
    </p:spTree>
    <p:extLst>
      <p:ext uri="{BB962C8B-B14F-4D97-AF65-F5344CB8AC3E}">
        <p14:creationId xmlns:p14="http://schemas.microsoft.com/office/powerpoint/2010/main" val="9693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15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413962" y="311526"/>
            <a:ext cx="6520488" cy="623364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19125" y="764704"/>
            <a:ext cx="3682847" cy="5328592"/>
          </a:xfrm>
        </p:spPr>
        <p:txBody>
          <a:bodyPr/>
          <a:lstStyle/>
          <a:p>
            <a:r>
              <a:rPr lang="ru-RU" dirty="0"/>
              <a:t>Покажите код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err="1" smtClean="0"/>
              <a:t>бэкенд</a:t>
            </a:r>
            <a:r>
              <a:rPr lang="ru-RU" dirty="0" smtClean="0"/>
              <a:t>-разработчикам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22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5" y="1569793"/>
            <a:ext cx="6037658" cy="21309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1" y="1092340"/>
            <a:ext cx="5345779" cy="129281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0" y="2544457"/>
            <a:ext cx="8957272" cy="20311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6" y="3423592"/>
            <a:ext cx="7705281" cy="20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7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23" descr="17-min.pdf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1" y="1472224"/>
            <a:ext cx="3552665" cy="35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83" y="2082920"/>
            <a:ext cx="2760542" cy="27605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05" y="2082920"/>
            <a:ext cx="1952207" cy="27605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581275"/>
            <a:ext cx="2262187" cy="22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Polyfills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53667" y="1969099"/>
            <a:ext cx="83503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Function.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prototype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.bind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Function.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prototype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.bind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restArgs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Array.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prototype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.slice.call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arguments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funtionToBind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funtionToBind.apply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newThis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restArgs.concat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Array.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prototype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.slice.call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arguments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449239" y="2760453"/>
            <a:ext cx="7617124" cy="2518913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 и типизация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53667" y="1791808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 }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bark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console.log(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bark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meow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console.log(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bark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1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типизация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5" y="2191890"/>
            <a:ext cx="6598676" cy="36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7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 и типизация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53667" y="2547038"/>
            <a:ext cx="74473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@flow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animals: Animal[] =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[];</a:t>
            </a:r>
          </a:p>
          <a:p>
            <a:pPr>
              <a:spcAft>
                <a:spcPts val="0"/>
              </a:spcAft>
            </a:pP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animals.push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Dog());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animals.push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pPr>
              <a:spcAft>
                <a:spcPts val="0"/>
              </a:spcAft>
            </a:pP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animals.push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'cat'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типизация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17" y="1952625"/>
            <a:ext cx="3742158" cy="152949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4198448"/>
            <a:ext cx="4829175" cy="14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Компонентный подход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53666" y="1709477"/>
            <a:ext cx="723661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React.Component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// ...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render():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React.Element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&lt;*&gt; {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// ...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&lt;button&gt;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&lt;Icon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={icon}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{text}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&lt;/button&gt;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template4x3</Template>
  <TotalTime>1780</TotalTime>
  <Words>224</Words>
  <Application>Microsoft Office PowerPoint</Application>
  <PresentationFormat>Экран (4:3)</PresentationFormat>
  <Paragraphs>124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UI</vt:lpstr>
      <vt:lpstr>Segoe UI Light</vt:lpstr>
      <vt:lpstr>Times New Roman</vt:lpstr>
      <vt:lpstr>Тема Контур</vt:lpstr>
      <vt:lpstr>Backend vs Frontend</vt:lpstr>
      <vt:lpstr>Презентация PowerPoint</vt:lpstr>
      <vt:lpstr>Презентация PowerPoint</vt:lpstr>
      <vt:lpstr>Polyfills</vt:lpstr>
      <vt:lpstr>Классы и типизация</vt:lpstr>
      <vt:lpstr>Классы и типизация</vt:lpstr>
      <vt:lpstr>Классы и типизация</vt:lpstr>
      <vt:lpstr>Классы и типизация</vt:lpstr>
      <vt:lpstr>Компонентный подход</vt:lpstr>
      <vt:lpstr>Верстка</vt:lpstr>
      <vt:lpstr>Верстка: компоненты</vt:lpstr>
      <vt:lpstr>Верстка: layout-примитивы</vt:lpstr>
      <vt:lpstr>Верстка: layout-примитивы</vt:lpstr>
      <vt:lpstr>Презентация PowerPoint</vt:lpstr>
      <vt:lpstr>Презентация PowerPoint</vt:lpstr>
      <vt:lpstr>Верстка –  только часть фронтенд-разработки</vt:lpstr>
      <vt:lpstr>Фокус на поведении</vt:lpstr>
      <vt:lpstr>Как было</vt:lpstr>
      <vt:lpstr>Как стало</vt:lpstr>
      <vt:lpstr>Как стало</vt:lpstr>
      <vt:lpstr>Дисбаланс квалификации</vt:lpstr>
      <vt:lpstr>Презентация PowerPoint</vt:lpstr>
      <vt:lpstr>Что уже делается</vt:lpstr>
      <vt:lpstr>Презентация PowerPoint</vt:lpstr>
      <vt:lpstr>Сделайте задачу на фронте.  Творчески.</vt:lpstr>
      <vt:lpstr>Покажите код  бэкенд-разработчикам.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Backend vs Frontend</dc:title>
  <dc:creator>Тихонов Евгений Андреевич</dc:creator>
  <cp:lastModifiedBy>Тихонов Евгений Андреевич</cp:lastModifiedBy>
  <cp:revision>37</cp:revision>
  <dcterms:created xsi:type="dcterms:W3CDTF">2017-06-05T12:38:30Z</dcterms:created>
  <dcterms:modified xsi:type="dcterms:W3CDTF">2017-06-14T15:04:54Z</dcterms:modified>
</cp:coreProperties>
</file>